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303" r:id="rId4"/>
    <p:sldId id="304" r:id="rId5"/>
    <p:sldId id="305" r:id="rId6"/>
    <p:sldId id="306" r:id="rId7"/>
    <p:sldId id="30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02" r:id="rId18"/>
    <p:sldId id="297" r:id="rId19"/>
    <p:sldId id="29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580-81B5-4FCE-9683-737D3BFDE9D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2B580-81B5-4FCE-9683-737D3BFDE9D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C2C3D-330C-4A3E-8616-AAF3DC8D0C1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2%D1%81%D0%B5%D0%BE%D0%B1%D1%89%D0%B0%D1%8F%20%D0%B4%D0%B5%D0%BA%D0%BB%D0%B0%D1%80%D0%B0%D1%86%D0%B8%D1%8F%20%D0%BF%D1%80%D0%B0%D0%B2%20%D1%87%D0%B5%D0%BB%D0%BE%D0%B2%D0%B5%D0%BA%D0%B0&amp;img_url=http://www.1sn.ru/files/15164.jpg&amp;pos=3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text=%D0%B3%D1%80%D0%B0%D0%B6%D0%B4%D0%B0%D0%BD%D1%81%D0%BA%D0%B8%D0%B9%20%D0%BA%D0%BE%D0%B4%D0%B5%D0%BA%D1%81%20%D0%A0%D0%A4&amp;img_url=http://www.forbes.ru/sites/default/files/imagecache/forbes2011_blogpost/main/story/TASS_1013786_main.jpg&amp;pos=17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text=%D1%81%D0%B5%D0%BC%D0%B5%D0%B9%D0%BD%D1%8B%D0%B9%20%D0%BA%D0%BE%D0%B4%D0%B5%D0%BA%D1%81%20%D0%A0%D0%A4&amp;img_url=http://start.sampo.ru/news_images/20120420/21057f69085061722634ecc476193f93.jpg&amp;pos=13&amp;rpt=sima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851648" cy="49685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равовая компетентность </a:t>
            </a:r>
            <a:r>
              <a:rPr lang="ru-RU" dirty="0" smtClean="0">
                <a:solidFill>
                  <a:schemeClr val="tx1"/>
                </a:solidFill>
              </a:rPr>
              <a:t>родителей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44973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А.С Пушкин «Сказка о царе </a:t>
            </a:r>
            <a:r>
              <a:rPr lang="ru-RU" sz="3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Ст. 16: ни один ребенок не может быть объектом произвольного или незаконного вмешательства в осуществление его права на личную жизнь, семейную жизнь, неприкосновенность жилища или тайну корреспонденции, или незаконного посягательства на его честь и репутацию.</a:t>
            </a:r>
          </a:p>
          <a:p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758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2164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21192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D:\Desktop\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3929090" cy="4630714"/>
          </a:xfrm>
          <a:prstGeom prst="rect">
            <a:avLst/>
          </a:prstGeom>
          <a:noFill/>
        </p:spPr>
      </p:pic>
      <p:pic>
        <p:nvPicPr>
          <p:cNvPr id="3075" name="Picture 3" descr="D:\Desktop\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4074612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291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Мамин-Сибиряк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«Серая шейка»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Ст. 23: неполноценный в умственном или физическом отношении ребенок должен вести полноценную и достойную жизнь в условиях, которые обеспечивают его достоинство, способствуют его уверенности в себе и облегчают его активное участие в жизни общества.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21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D:\Desktop\1240943770_758dde293d3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7"/>
            <a:ext cx="4000528" cy="4979911"/>
          </a:xfrm>
          <a:prstGeom prst="rect">
            <a:avLst/>
          </a:prstGeom>
          <a:noFill/>
        </p:spPr>
      </p:pic>
      <p:pic>
        <p:nvPicPr>
          <p:cNvPr id="4099" name="Picture 3" descr="D:\Desktop\1240943755_64b58b64c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1"/>
            <a:ext cx="3857652" cy="4762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428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/>
              <a:t>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Ш. Перро «Золушка»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Ст.31: право ребенка на отдых и досуг, право участвовать в играх и развлекательных мероприятиях, соответствующих его возрасту, и свободно участвовать в культурной жизни и заниматься искусством.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30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esktop\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572032" cy="5064236"/>
          </a:xfrm>
          <a:prstGeom prst="rect">
            <a:avLst/>
          </a:prstGeom>
          <a:noFill/>
        </p:spPr>
      </p:pic>
      <p:pic>
        <p:nvPicPr>
          <p:cNvPr id="5123" name="Picture 3" descr="D:\Desktop\0701151727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496"/>
            <a:ext cx="4125628" cy="3714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322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А.Н.Толстой «Золотой ключик или приключения Буратино»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Ст. 19: защита ребенка от всех форм физического или психологического насилия, оскорбления или злоупотребления, отсутствия заботы или небрежного обращения, грубого обращения или эксплуатации.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85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pPr algn="ctr"/>
            <a:r>
              <a:rPr lang="ru-RU" altLang="ru-RU" dirty="0" smtClean="0"/>
              <a:t>Практикум с родителями</a:t>
            </a:r>
          </a:p>
        </p:txBody>
      </p:sp>
      <p:pic>
        <p:nvPicPr>
          <p:cNvPr id="8195" name="Содержимое 6" descr="C:\Users\Admin\Desktop\ПРАВА РЕБЕНКА\SAM_557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628800"/>
            <a:ext cx="7467600" cy="4767808"/>
          </a:xfrm>
        </p:spPr>
      </p:pic>
    </p:spTree>
    <p:extLst>
      <p:ext uri="{BB962C8B-B14F-4D97-AF65-F5344CB8AC3E}">
        <p14:creationId xmlns:p14="http://schemas.microsoft.com/office/powerpoint/2010/main" val="319682184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CC"/>
                </a:solidFill>
                <a:latin typeface="Arial" charset="0"/>
              </a:rPr>
              <a:t>         </a:t>
            </a:r>
            <a:r>
              <a:rPr lang="ru-RU" altLang="ru-RU" sz="3600" smtClean="0">
                <a:solidFill>
                  <a:srgbClr val="C00000"/>
                </a:solidFill>
              </a:rPr>
              <a:t>«В мире мудрых мыслей»</a:t>
            </a:r>
            <a:br>
              <a:rPr lang="ru-RU" altLang="ru-RU" sz="3600" smtClean="0">
                <a:solidFill>
                  <a:srgbClr val="C00000"/>
                </a:solidFill>
              </a:rPr>
            </a:br>
            <a:r>
              <a:rPr lang="ru-RU" altLang="ru-RU" sz="3600" smtClean="0">
                <a:solidFill>
                  <a:srgbClr val="C00000"/>
                </a:solidFill>
                <a:latin typeface="Arial" charset="0"/>
              </a:rPr>
              <a:t>         </a:t>
            </a:r>
            <a:r>
              <a:rPr lang="ru-RU" altLang="ru-RU" sz="3200" smtClean="0">
                <a:solidFill>
                  <a:srgbClr val="C00000"/>
                </a:solidFill>
              </a:rPr>
              <a:t>(сборник афоризмов по праву)</a:t>
            </a:r>
          </a:p>
        </p:txBody>
      </p:sp>
      <p:sp>
        <p:nvSpPr>
          <p:cNvPr id="175107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700213"/>
            <a:ext cx="8229600" cy="453072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rgbClr val="33CC33"/>
                </a:solidFill>
              </a:rPr>
              <a:t>Дурные законы в хороших руках исполнителей -  хороши; и самые лучшие законы в руках дурных исполнителей – вредны.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>
                <a:solidFill>
                  <a:srgbClr val="33CC33"/>
                </a:solidFill>
              </a:rPr>
              <a:t>                            Фридрих Великий</a:t>
            </a:r>
            <a:r>
              <a:rPr lang="ru-RU" altLang="ru-RU" sz="20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000" i="1" dirty="0" smtClean="0">
                <a:solidFill>
                  <a:srgbClr val="C00000"/>
                </a:solidFill>
              </a:rPr>
              <a:t>Мягким законам редко подчиняются,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i="1" dirty="0" smtClean="0">
                <a:solidFill>
                  <a:srgbClr val="C00000"/>
                </a:solidFill>
              </a:rPr>
              <a:t>    суровые  - редко приводятся в исполнение.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i="1" dirty="0" smtClean="0">
                <a:solidFill>
                  <a:srgbClr val="C00000"/>
                </a:solidFill>
              </a:rPr>
              <a:t>                                   Бенджамин Франклин.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rgbClr val="33CC33"/>
                </a:solidFill>
              </a:rPr>
              <a:t>Лучше оправдать десять виновных, чем обвинить одного невинного.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>
                <a:solidFill>
                  <a:srgbClr val="33CC33"/>
                </a:solidFill>
              </a:rPr>
              <a:t>                             Екатерина Великая.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 smtClean="0">
              <a:solidFill>
                <a:srgbClr val="33CC33"/>
              </a:solidFill>
            </a:endParaRPr>
          </a:p>
        </p:txBody>
      </p:sp>
      <p:pic>
        <p:nvPicPr>
          <p:cNvPr id="33796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492375"/>
            <a:ext cx="2736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85750" y="5072063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Arial" charset="0"/>
              </a:rPr>
              <a:t>             </a:t>
            </a:r>
            <a:r>
              <a:rPr lang="ru-RU" altLang="ru-RU" i="1" dirty="0" smtClean="0">
                <a:solidFill>
                  <a:srgbClr val="C00000"/>
                </a:solidFill>
                <a:latin typeface="Arial" charset="0"/>
              </a:rPr>
              <a:t>Беззаконие </a:t>
            </a:r>
            <a:r>
              <a:rPr lang="ru-RU" altLang="ru-RU" i="1" dirty="0">
                <a:solidFill>
                  <a:srgbClr val="C00000"/>
                </a:solidFill>
                <a:latin typeface="Arial" charset="0"/>
              </a:rPr>
              <a:t>никому не может быть </a:t>
            </a:r>
            <a:r>
              <a:rPr lang="ru-RU" altLang="ru-RU" i="1" dirty="0" smtClean="0">
                <a:solidFill>
                  <a:srgbClr val="C00000"/>
                </a:solidFill>
                <a:latin typeface="Arial" charset="0"/>
              </a:rPr>
              <a:t>зачтено в заслугу, </a:t>
            </a:r>
          </a:p>
          <a:p>
            <a:pPr eaLnBrk="1" hangingPunct="1"/>
            <a:r>
              <a:rPr lang="ru-RU" altLang="ru-RU" i="1" dirty="0" smtClean="0">
                <a:solidFill>
                  <a:srgbClr val="C00000"/>
                </a:solidFill>
                <a:latin typeface="Arial" charset="0"/>
              </a:rPr>
              <a:t>              </a:t>
            </a:r>
            <a:r>
              <a:rPr lang="ru-RU" altLang="ru-RU" i="1" dirty="0">
                <a:solidFill>
                  <a:srgbClr val="C00000"/>
                </a:solidFill>
                <a:latin typeface="Arial" charset="0"/>
              </a:rPr>
              <a:t>не может вызвать к себе уважения.</a:t>
            </a:r>
          </a:p>
          <a:p>
            <a:pPr eaLnBrk="1" hangingPunct="1"/>
            <a:r>
              <a:rPr lang="ru-RU" altLang="ru-RU" i="1" dirty="0">
                <a:solidFill>
                  <a:srgbClr val="C00000"/>
                </a:solidFill>
                <a:latin typeface="Arial" charset="0"/>
              </a:rPr>
              <a:t>                                                                                              Александр Казбеги</a:t>
            </a:r>
          </a:p>
          <a:p>
            <a:endParaRPr lang="ru-RU" altLang="ru-RU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92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857364"/>
            <a:ext cx="79296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работу!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http://bridgetv.ru/upload/load/147108715852275d2de548a9.223357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786190"/>
            <a:ext cx="3000356" cy="2500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626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5329246" cy="5283379"/>
          </a:xfrm>
        </p:spPr>
        <p:txBody>
          <a:bodyPr>
            <a:normAutofit fontScale="92500" lnSpcReduction="10000"/>
          </a:bodyPr>
          <a:lstStyle/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По извилистой дорожке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Шли по миру чьи-то ножки.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Вдаль смотря широкими глазами,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Шел малыш знакомиться с правами.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Рядом мама крепко за руку держала,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 путь-дорогу умницу свою сопровождала.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Знать должны и взрослые, и дети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 </a:t>
            </a:r>
            <a:r>
              <a:rPr lang="ru-RU" b="1" i="1" dirty="0" smtClean="0">
                <a:solidFill>
                  <a:srgbClr val="002060"/>
                </a:solidFill>
              </a:rPr>
              <a:t>правах, что защищают их на свете.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00108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8463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 descr="кон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619500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FF3300"/>
                </a:solidFill>
              </a:rPr>
              <a:t>20 ноября 1989 г.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FF3300"/>
                </a:solidFill>
              </a:rPr>
              <a:t>Вступила в силу 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FF3300"/>
                </a:solidFill>
              </a:rPr>
              <a:t>2 сентября 1990г.</a:t>
            </a:r>
          </a:p>
        </p:txBody>
      </p:sp>
    </p:spTree>
    <p:extLst>
      <p:ext uri="{BB962C8B-B14F-4D97-AF65-F5344CB8AC3E}">
        <p14:creationId xmlns:p14="http://schemas.microsoft.com/office/powerpoint/2010/main" val="3669338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i="1" smtClean="0">
                <a:solidFill>
                  <a:srgbClr val="33CC33"/>
                </a:solidFill>
              </a:rPr>
              <a:t>Права россиян записаны в главном законе – Конституции Российской Федерации</a:t>
            </a:r>
          </a:p>
        </p:txBody>
      </p:sp>
      <p:sp>
        <p:nvSpPr>
          <p:cNvPr id="216067" name="WordArt 3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540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8034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Мы - граждане России</a:t>
            </a:r>
          </a:p>
        </p:txBody>
      </p:sp>
      <p:pic>
        <p:nvPicPr>
          <p:cNvPr id="216069" name="Picture 5" descr="конститу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086" y="3217239"/>
            <a:ext cx="2711507" cy="3635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6068" name="Picture 4" descr="констит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777" y="3334389"/>
            <a:ext cx="2397840" cy="351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408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60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/>
              <a:t>Основные международные документы: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Содержимое 3" descr="http://im4-tub-ru.yandex.net/i?id=166285787-56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3124200" cy="4267200"/>
          </a:xfrm>
        </p:spPr>
      </p:pic>
      <p:pic>
        <p:nvPicPr>
          <p:cNvPr id="9220" name="Рисунок 4" descr="http://www.bookle.ru/cover/997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590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97136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/>
              <a:t>Нормативные документы федерального уровня: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Содержимое 3" descr="http://im3-tub-ru.yandex.net/i?id=394288085-27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81400"/>
            <a:ext cx="2362200" cy="3124200"/>
          </a:xfrm>
        </p:spPr>
      </p:pic>
      <p:pic>
        <p:nvPicPr>
          <p:cNvPr id="10244" name="Рисунок 4" descr="http://im5-tub-ru.yandex.net/i?id=364292538-3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5" descr="http://www.wwww4.com/w1462/8554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6" descr="http://komssedeln.iv-edu.ru/images/z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447800"/>
            <a:ext cx="27019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60796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hildrenofearth.org/store/child/menkov-arseniy/rozh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90600"/>
            <a:ext cx="3200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polinaexpert.ru/assets/images/kancelyaria/06757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3200400" cy="430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10863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305800" cy="17145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Викторина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«Права литературных героев»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11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 numCol="2"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92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Desktop\cs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4065664" cy="3071834"/>
          </a:xfrm>
          <a:prstGeom prst="rect">
            <a:avLst/>
          </a:prstGeom>
          <a:noFill/>
        </p:spPr>
      </p:pic>
      <p:pic>
        <p:nvPicPr>
          <p:cNvPr id="2051" name="Picture 3" descr="D:\Desktop\cs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5"/>
            <a:ext cx="3929090" cy="2968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250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342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 Правовая компетентность родителей  </vt:lpstr>
      <vt:lpstr>Презентация PowerPoint</vt:lpstr>
      <vt:lpstr>Презентация PowerPoint</vt:lpstr>
      <vt:lpstr>Презентация PowerPoint</vt:lpstr>
      <vt:lpstr>Основные международные документы:  </vt:lpstr>
      <vt:lpstr>Нормативные документы федерального уровня:  </vt:lpstr>
      <vt:lpstr>Презентация PowerPoint</vt:lpstr>
      <vt:lpstr> Викторина  «Права литературных героев»</vt:lpstr>
      <vt:lpstr>   </vt:lpstr>
      <vt:lpstr>А.С Пушкин «Сказка о царе Салтане» </vt:lpstr>
      <vt:lpstr>Презентация PowerPoint</vt:lpstr>
      <vt:lpstr>Д. Мамин-Сибиряк «Серая шейка»</vt:lpstr>
      <vt:lpstr>Презентация PowerPoint</vt:lpstr>
      <vt:lpstr> Ш. Перро «Золушка»</vt:lpstr>
      <vt:lpstr>Презентация PowerPoint</vt:lpstr>
      <vt:lpstr>А.Н.Толстой «Золотой ключик или приключения Буратино» </vt:lpstr>
      <vt:lpstr>Практикум с родителями</vt:lpstr>
      <vt:lpstr>         «В мире мудрых мыслей»          (сборник афоризмов по праву)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практикум, как разновидность средств формирования правовой компетентности родителей.</dc:title>
  <dc:creator>Елена</dc:creator>
  <cp:lastModifiedBy>Николай</cp:lastModifiedBy>
  <cp:revision>10</cp:revision>
  <dcterms:created xsi:type="dcterms:W3CDTF">2018-01-26T12:29:45Z</dcterms:created>
  <dcterms:modified xsi:type="dcterms:W3CDTF">2022-01-17T02:45:36Z</dcterms:modified>
</cp:coreProperties>
</file>